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5" r:id="rId4"/>
    <p:sldId id="276" r:id="rId5"/>
    <p:sldId id="277" r:id="rId6"/>
    <p:sldId id="279" r:id="rId7"/>
    <p:sldId id="280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B3594-E1FF-4840-B770-D898048AE9C7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C678-9868-44E5-8878-ABE77EF76E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5808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B3594-E1FF-4840-B770-D898048AE9C7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C678-9868-44E5-8878-ABE77EF76E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0111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B3594-E1FF-4840-B770-D898048AE9C7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C678-9868-44E5-8878-ABE77EF76E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578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B3594-E1FF-4840-B770-D898048AE9C7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C678-9868-44E5-8878-ABE77EF76E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8885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B3594-E1FF-4840-B770-D898048AE9C7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C678-9868-44E5-8878-ABE77EF76E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0715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B3594-E1FF-4840-B770-D898048AE9C7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C678-9868-44E5-8878-ABE77EF76E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4542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B3594-E1FF-4840-B770-D898048AE9C7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C678-9868-44E5-8878-ABE77EF76E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0011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B3594-E1FF-4840-B770-D898048AE9C7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C678-9868-44E5-8878-ABE77EF76E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4971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B3594-E1FF-4840-B770-D898048AE9C7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C678-9868-44E5-8878-ABE77EF76E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2198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B3594-E1FF-4840-B770-D898048AE9C7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C678-9868-44E5-8878-ABE77EF76E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2725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B3594-E1FF-4840-B770-D898048AE9C7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C678-9868-44E5-8878-ABE77EF76E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0938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B3594-E1FF-4840-B770-D898048AE9C7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9C678-9868-44E5-8878-ABE77EF76E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343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11.1 Aanschaf vrachtauto</a:t>
            </a:r>
            <a:endParaRPr lang="nl-NL" dirty="0"/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269978" y="1435091"/>
            <a:ext cx="8435280" cy="23042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>
                <a:solidFill>
                  <a:srgbClr val="FF0000"/>
                </a:solidFill>
              </a:rPr>
              <a:t>a. Aanschaf</a:t>
            </a:r>
            <a:endParaRPr lang="nl-NL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sz="2400" dirty="0" smtClean="0"/>
              <a:t>030 Vervoermiddelen</a:t>
            </a:r>
            <a:r>
              <a:rPr lang="nl-NL" sz="2400" dirty="0"/>
              <a:t>		</a:t>
            </a:r>
            <a:r>
              <a:rPr lang="nl-NL" sz="2400" dirty="0" smtClean="0"/>
              <a:t>300.000</a:t>
            </a:r>
            <a:endParaRPr lang="nl-NL" sz="2400" dirty="0"/>
          </a:p>
          <a:p>
            <a:pPr marL="0" indent="0">
              <a:buNone/>
            </a:pPr>
            <a:r>
              <a:rPr lang="nl-NL" sz="2400" dirty="0" smtClean="0"/>
              <a:t>180 Te verrekenen BTW	  </a:t>
            </a:r>
            <a:r>
              <a:rPr lang="nl-NL" sz="2400" dirty="0" smtClean="0"/>
              <a:t>63.000</a:t>
            </a:r>
            <a:r>
              <a:rPr lang="nl-NL" sz="2400" dirty="0" smtClean="0"/>
              <a:t>	    </a:t>
            </a:r>
          </a:p>
          <a:p>
            <a:pPr marL="0" indent="0">
              <a:buNone/>
            </a:pPr>
            <a:r>
              <a:rPr lang="nl-NL" sz="2400" dirty="0" smtClean="0"/>
              <a:t>Aan </a:t>
            </a:r>
            <a:r>
              <a:rPr lang="nl-NL" sz="2400" dirty="0"/>
              <a:t>140 Crediteuren					</a:t>
            </a:r>
            <a:r>
              <a:rPr lang="nl-NL" sz="2400" dirty="0" smtClean="0"/>
              <a:t>363.000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269978" y="3573016"/>
            <a:ext cx="8435280" cy="23042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400" dirty="0">
                <a:solidFill>
                  <a:srgbClr val="FF0000"/>
                </a:solidFill>
              </a:rPr>
              <a:t>b</a:t>
            </a:r>
            <a:r>
              <a:rPr lang="nl-NL" sz="2400" dirty="0" smtClean="0">
                <a:solidFill>
                  <a:srgbClr val="FF0000"/>
                </a:solidFill>
              </a:rPr>
              <a:t>. </a:t>
            </a:r>
          </a:p>
          <a:p>
            <a:pPr marL="0" indent="0">
              <a:buFont typeface="Arial" pitchFamily="34" charset="0"/>
              <a:buNone/>
            </a:pPr>
            <a:r>
              <a:rPr lang="nl-NL" sz="2400" dirty="0" smtClean="0"/>
              <a:t>Machinekosten worden pas opgevoerd op het moment dat er afgeschreven wordt.</a:t>
            </a:r>
          </a:p>
          <a:p>
            <a:pPr marL="0" indent="0">
              <a:buFont typeface="Arial" pitchFamily="34" charset="0"/>
              <a:buNone/>
            </a:pPr>
            <a:endParaRPr lang="nl-NL" sz="2400" dirty="0" smtClean="0"/>
          </a:p>
          <a:p>
            <a:pPr marL="0" indent="0">
              <a:buFont typeface="Arial" pitchFamily="34" charset="0"/>
              <a:buNone/>
            </a:pPr>
            <a:endParaRPr lang="nl-NL" sz="2400" dirty="0" smtClean="0"/>
          </a:p>
          <a:p>
            <a:pPr marL="0" indent="0">
              <a:buFont typeface="Arial" pitchFamily="34" charset="0"/>
              <a:buNone/>
            </a:pPr>
            <a:endParaRPr lang="nl-NL" sz="2400" dirty="0" smtClean="0"/>
          </a:p>
          <a:p>
            <a:pPr marL="0" indent="0">
              <a:buFont typeface="Arial" pitchFamily="34" charset="0"/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348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11.2 Aanschaf machine</a:t>
            </a:r>
            <a:endParaRPr lang="nl-NL" dirty="0"/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269978" y="1435091"/>
            <a:ext cx="8435280" cy="19219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>
                <a:solidFill>
                  <a:srgbClr val="FF0000"/>
                </a:solidFill>
              </a:rPr>
              <a:t>a. Aanschaf – factuur machine</a:t>
            </a:r>
            <a:endParaRPr lang="nl-NL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sz="2400" dirty="0" smtClean="0"/>
              <a:t>010 Machines</a:t>
            </a:r>
            <a:r>
              <a:rPr lang="nl-NL" sz="2400" dirty="0"/>
              <a:t>		</a:t>
            </a:r>
            <a:r>
              <a:rPr lang="nl-NL" sz="2400" dirty="0" smtClean="0"/>
              <a:t>	500.000</a:t>
            </a:r>
            <a:endParaRPr lang="nl-NL" sz="2400" dirty="0"/>
          </a:p>
          <a:p>
            <a:pPr marL="0" indent="0">
              <a:buNone/>
            </a:pPr>
            <a:r>
              <a:rPr lang="nl-NL" sz="2400" dirty="0" smtClean="0"/>
              <a:t>180 Te verrekenen BTW	</a:t>
            </a:r>
            <a:r>
              <a:rPr lang="nl-NL" sz="2400" dirty="0" smtClean="0"/>
              <a:t>105.000</a:t>
            </a:r>
            <a:r>
              <a:rPr lang="nl-NL" sz="2400" dirty="0" smtClean="0"/>
              <a:t>	    </a:t>
            </a:r>
          </a:p>
          <a:p>
            <a:pPr marL="0" indent="0">
              <a:buNone/>
            </a:pPr>
            <a:r>
              <a:rPr lang="nl-NL" sz="2400" dirty="0" smtClean="0"/>
              <a:t>Aan </a:t>
            </a:r>
            <a:r>
              <a:rPr lang="nl-NL" sz="2400" dirty="0"/>
              <a:t>140 Crediteuren					</a:t>
            </a:r>
            <a:r>
              <a:rPr lang="nl-NL" sz="2400" dirty="0" smtClean="0"/>
              <a:t>605.000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269978" y="3573016"/>
            <a:ext cx="8435280" cy="23042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400" dirty="0">
                <a:solidFill>
                  <a:srgbClr val="FF0000"/>
                </a:solidFill>
              </a:rPr>
              <a:t>b</a:t>
            </a:r>
            <a:r>
              <a:rPr lang="nl-NL" sz="2400" dirty="0" smtClean="0">
                <a:solidFill>
                  <a:srgbClr val="FF0000"/>
                </a:solidFill>
              </a:rPr>
              <a:t>. Aanschaf – factuur installatie</a:t>
            </a:r>
          </a:p>
          <a:p>
            <a:pPr marL="0" indent="0">
              <a:buNone/>
            </a:pPr>
            <a:r>
              <a:rPr lang="nl-NL" sz="2400" dirty="0"/>
              <a:t>010 Machines			</a:t>
            </a:r>
            <a:r>
              <a:rPr lang="nl-NL" sz="2400" dirty="0" smtClean="0"/>
              <a:t>45.000</a:t>
            </a:r>
            <a:endParaRPr lang="nl-NL" sz="2400" dirty="0"/>
          </a:p>
          <a:p>
            <a:pPr marL="0" indent="0">
              <a:buNone/>
            </a:pPr>
            <a:r>
              <a:rPr lang="nl-NL" sz="2400" dirty="0"/>
              <a:t>180 Te verrekenen BTW	</a:t>
            </a:r>
            <a:r>
              <a:rPr lang="nl-NL" sz="2400" dirty="0" smtClean="0"/>
              <a:t>  9.450</a:t>
            </a:r>
            <a:r>
              <a:rPr lang="nl-NL" sz="2400" dirty="0"/>
              <a:t>	    </a:t>
            </a:r>
          </a:p>
          <a:p>
            <a:pPr marL="0" indent="0">
              <a:buNone/>
            </a:pPr>
            <a:r>
              <a:rPr lang="nl-NL" sz="2400" dirty="0"/>
              <a:t>Aan 140 Crediteuren					</a:t>
            </a:r>
            <a:r>
              <a:rPr lang="nl-NL" sz="2400" dirty="0" smtClean="0"/>
              <a:t>54.450</a:t>
            </a:r>
            <a:endParaRPr lang="nl-NL" sz="2400" dirty="0"/>
          </a:p>
          <a:p>
            <a:pPr marL="0" indent="0">
              <a:buFont typeface="Arial" pitchFamily="34" charset="0"/>
              <a:buNone/>
            </a:pPr>
            <a:endParaRPr lang="nl-NL" sz="2400" dirty="0" smtClean="0"/>
          </a:p>
          <a:p>
            <a:pPr marL="0" indent="0">
              <a:buFont typeface="Arial" pitchFamily="34" charset="0"/>
              <a:buNone/>
            </a:pPr>
            <a:endParaRPr lang="nl-NL" sz="2400" dirty="0" smtClean="0"/>
          </a:p>
          <a:p>
            <a:pPr marL="0" indent="0">
              <a:buFont typeface="Arial" pitchFamily="34" charset="0"/>
              <a:buNone/>
            </a:pPr>
            <a:endParaRPr lang="nl-NL" sz="2400" dirty="0" smtClean="0"/>
          </a:p>
          <a:p>
            <a:pPr marL="0" indent="0">
              <a:buFont typeface="Arial" pitchFamily="34" charset="0"/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9442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11.2 Aanschaf machine</a:t>
            </a:r>
            <a:endParaRPr lang="nl-NL" dirty="0"/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269978" y="1435091"/>
            <a:ext cx="8435280" cy="19219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>
                <a:solidFill>
                  <a:srgbClr val="FF0000"/>
                </a:solidFill>
              </a:rPr>
              <a:t>c. Waarde machine</a:t>
            </a:r>
            <a:endParaRPr lang="nl-NL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sz="2400" dirty="0" smtClean="0"/>
              <a:t>010 Machines</a:t>
            </a:r>
            <a:r>
              <a:rPr lang="nl-NL" sz="2400" dirty="0"/>
              <a:t>		</a:t>
            </a:r>
            <a:r>
              <a:rPr lang="nl-NL" sz="2400" dirty="0" smtClean="0"/>
              <a:t>	500.000</a:t>
            </a:r>
          </a:p>
          <a:p>
            <a:pPr marL="0" indent="0">
              <a:buNone/>
            </a:pPr>
            <a:r>
              <a:rPr lang="nl-NL" sz="2400" dirty="0" smtClean="0"/>
              <a:t>010 Machines			</a:t>
            </a:r>
            <a:r>
              <a:rPr lang="nl-NL" sz="2400" u="sng" dirty="0" smtClean="0"/>
              <a:t>  45.000</a:t>
            </a:r>
            <a:endParaRPr lang="nl-NL" sz="2400" u="sng" dirty="0"/>
          </a:p>
          <a:p>
            <a:pPr marL="0" indent="0">
              <a:buNone/>
            </a:pPr>
            <a:r>
              <a:rPr lang="nl-NL" sz="2400" dirty="0" smtClean="0"/>
              <a:t>				545.000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251520" y="3392498"/>
            <a:ext cx="843528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400" dirty="0" smtClean="0">
                <a:solidFill>
                  <a:srgbClr val="FF0000"/>
                </a:solidFill>
              </a:rPr>
              <a:t>d. Storting  Eigen vermogen – afschrift bank</a:t>
            </a:r>
          </a:p>
          <a:p>
            <a:pPr marL="0" indent="0">
              <a:buNone/>
            </a:pPr>
            <a:r>
              <a:rPr lang="nl-NL" sz="2400" dirty="0" smtClean="0"/>
              <a:t>110 Bank</a:t>
            </a:r>
            <a:r>
              <a:rPr lang="nl-NL" sz="2400" dirty="0"/>
              <a:t>			</a:t>
            </a:r>
            <a:r>
              <a:rPr lang="nl-NL" sz="2400" dirty="0" smtClean="0"/>
              <a:t>200.000</a:t>
            </a:r>
            <a:endParaRPr lang="nl-NL" sz="2400" dirty="0"/>
          </a:p>
          <a:p>
            <a:pPr marL="0" indent="0">
              <a:buNone/>
            </a:pPr>
            <a:r>
              <a:rPr lang="nl-NL" sz="2400" dirty="0" smtClean="0"/>
              <a:t>Aan 045 </a:t>
            </a:r>
            <a:r>
              <a:rPr lang="nl-NL" sz="2400" dirty="0" err="1" smtClean="0"/>
              <a:t>Prive</a:t>
            </a:r>
            <a:r>
              <a:rPr lang="nl-NL" sz="2400" dirty="0" smtClean="0"/>
              <a:t> toevoegingen</a:t>
            </a:r>
            <a:r>
              <a:rPr lang="nl-NL" sz="2400" dirty="0"/>
              <a:t>			</a:t>
            </a:r>
            <a:r>
              <a:rPr lang="nl-NL" sz="2400" dirty="0" smtClean="0"/>
              <a:t>200.000</a:t>
            </a:r>
          </a:p>
          <a:p>
            <a:pPr marL="0" indent="0">
              <a:buFont typeface="Arial" pitchFamily="34" charset="0"/>
              <a:buNone/>
            </a:pPr>
            <a:endParaRPr lang="nl-NL" sz="2400" dirty="0" smtClean="0"/>
          </a:p>
          <a:p>
            <a:pPr marL="0" indent="0">
              <a:buFont typeface="Arial" pitchFamily="34" charset="0"/>
              <a:buNone/>
            </a:pPr>
            <a:endParaRPr lang="nl-NL" sz="2400" dirty="0" smtClean="0"/>
          </a:p>
          <a:p>
            <a:pPr marL="0" indent="0">
              <a:buFont typeface="Arial" pitchFamily="34" charset="0"/>
              <a:buNone/>
            </a:pPr>
            <a:endParaRPr lang="nl-NL" dirty="0"/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269978" y="5013176"/>
            <a:ext cx="843528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400" dirty="0" smtClean="0">
                <a:solidFill>
                  <a:srgbClr val="FF0000"/>
                </a:solidFill>
              </a:rPr>
              <a:t>e. Betaling factuur – afschrift bank</a:t>
            </a:r>
          </a:p>
          <a:p>
            <a:pPr marL="0" indent="0">
              <a:buNone/>
            </a:pPr>
            <a:r>
              <a:rPr lang="nl-NL" sz="2400" dirty="0" smtClean="0"/>
              <a:t>140 Crediteuren</a:t>
            </a:r>
            <a:r>
              <a:rPr lang="nl-NL" sz="2400" dirty="0"/>
              <a:t>	</a:t>
            </a:r>
            <a:r>
              <a:rPr lang="nl-NL" sz="2400" dirty="0" smtClean="0"/>
              <a:t>	605.000</a:t>
            </a:r>
            <a:endParaRPr lang="nl-NL" sz="2400" dirty="0"/>
          </a:p>
          <a:p>
            <a:pPr marL="0" indent="0">
              <a:buNone/>
            </a:pPr>
            <a:r>
              <a:rPr lang="nl-NL" sz="2400" dirty="0" smtClean="0"/>
              <a:t>Aan 110 Bank</a:t>
            </a:r>
            <a:r>
              <a:rPr lang="nl-NL" sz="2400" dirty="0"/>
              <a:t>				</a:t>
            </a:r>
            <a:r>
              <a:rPr lang="nl-NL" sz="2400" dirty="0" smtClean="0"/>
              <a:t>	605.000</a:t>
            </a:r>
          </a:p>
          <a:p>
            <a:pPr marL="0" indent="0">
              <a:buFont typeface="Arial" pitchFamily="34" charset="0"/>
              <a:buNone/>
            </a:pPr>
            <a:endParaRPr lang="nl-NL" sz="2400" dirty="0" smtClean="0"/>
          </a:p>
          <a:p>
            <a:pPr marL="0" indent="0">
              <a:buFont typeface="Arial" pitchFamily="34" charset="0"/>
              <a:buNone/>
            </a:pPr>
            <a:endParaRPr lang="nl-NL" sz="2400" dirty="0" smtClean="0"/>
          </a:p>
          <a:p>
            <a:pPr marL="0" indent="0">
              <a:buFont typeface="Arial" pitchFamily="34" charset="0"/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35299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11.3 Aanschaf inpakmachine</a:t>
            </a:r>
            <a:endParaRPr lang="nl-NL" dirty="0"/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269978" y="1435091"/>
            <a:ext cx="8435280" cy="19219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>
                <a:solidFill>
                  <a:srgbClr val="FF0000"/>
                </a:solidFill>
              </a:rPr>
              <a:t>a. Aanschaf – factuur inpakmachine</a:t>
            </a:r>
            <a:endParaRPr lang="nl-NL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sz="2400" dirty="0" smtClean="0"/>
              <a:t>010 Machines</a:t>
            </a:r>
            <a:r>
              <a:rPr lang="nl-NL" sz="2400" dirty="0"/>
              <a:t>		</a:t>
            </a:r>
            <a:r>
              <a:rPr lang="nl-NL" sz="2400" dirty="0" smtClean="0"/>
              <a:t>	54.000</a:t>
            </a:r>
            <a:endParaRPr lang="nl-NL" sz="2400" dirty="0"/>
          </a:p>
          <a:p>
            <a:pPr marL="0" indent="0">
              <a:buNone/>
            </a:pPr>
            <a:r>
              <a:rPr lang="nl-NL" sz="2400" dirty="0" smtClean="0"/>
              <a:t>180 Te verrekenen BTW	</a:t>
            </a:r>
            <a:r>
              <a:rPr lang="nl-NL" sz="2400" dirty="0" smtClean="0"/>
              <a:t>11.340</a:t>
            </a:r>
            <a:r>
              <a:rPr lang="nl-NL" sz="2400" dirty="0" smtClean="0"/>
              <a:t>	    </a:t>
            </a:r>
          </a:p>
          <a:p>
            <a:pPr marL="0" indent="0">
              <a:buNone/>
            </a:pPr>
            <a:r>
              <a:rPr lang="nl-NL" sz="2400" dirty="0" smtClean="0"/>
              <a:t>Aan </a:t>
            </a:r>
            <a:r>
              <a:rPr lang="nl-NL" sz="2400" dirty="0"/>
              <a:t>140 Crediteuren					</a:t>
            </a:r>
            <a:r>
              <a:rPr lang="nl-NL" sz="2400" dirty="0" smtClean="0"/>
              <a:t>65.340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269978" y="3573016"/>
            <a:ext cx="8435280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400" dirty="0">
                <a:solidFill>
                  <a:srgbClr val="FF0000"/>
                </a:solidFill>
              </a:rPr>
              <a:t>b</a:t>
            </a:r>
            <a:r>
              <a:rPr lang="nl-NL" sz="2400" dirty="0" smtClean="0">
                <a:solidFill>
                  <a:srgbClr val="FF0000"/>
                </a:solidFill>
              </a:rPr>
              <a:t>. Berekening afschrijving</a:t>
            </a:r>
          </a:p>
          <a:p>
            <a:pPr marL="0" indent="0">
              <a:buNone/>
            </a:pPr>
            <a:r>
              <a:rPr lang="nl-NL" sz="2400" dirty="0" smtClean="0"/>
              <a:t>Aanschafwaarde 	54.000</a:t>
            </a:r>
          </a:p>
          <a:p>
            <a:pPr marL="0" indent="0">
              <a:buNone/>
            </a:pPr>
            <a:r>
              <a:rPr lang="nl-NL" sz="2400" u="sng" dirty="0" smtClean="0"/>
              <a:t>Restwaarde		14.000</a:t>
            </a:r>
            <a:endParaRPr lang="nl-NL" sz="2400" u="sng" dirty="0"/>
          </a:p>
          <a:p>
            <a:pPr marL="0" indent="0">
              <a:buFont typeface="Arial" pitchFamily="34" charset="0"/>
              <a:buNone/>
            </a:pPr>
            <a:r>
              <a:rPr lang="nl-NL" sz="2400" dirty="0" smtClean="0"/>
              <a:t>Af te schrijven		40.000 in 4 jaar</a:t>
            </a:r>
          </a:p>
          <a:p>
            <a:pPr marL="0" indent="0">
              <a:buFont typeface="Arial" pitchFamily="34" charset="0"/>
              <a:buNone/>
            </a:pPr>
            <a:endParaRPr lang="nl-NL" sz="2400" dirty="0"/>
          </a:p>
          <a:p>
            <a:pPr marL="0" indent="0">
              <a:buFont typeface="Arial" pitchFamily="34" charset="0"/>
              <a:buNone/>
            </a:pPr>
            <a:r>
              <a:rPr lang="nl-NL" sz="2400" dirty="0" smtClean="0">
                <a:solidFill>
                  <a:srgbClr val="FF0000"/>
                </a:solidFill>
              </a:rPr>
              <a:t>c. Jaarlijkse afschrijving</a:t>
            </a:r>
          </a:p>
          <a:p>
            <a:pPr marL="0" indent="0">
              <a:buFont typeface="Arial" pitchFamily="34" charset="0"/>
              <a:buNone/>
            </a:pPr>
            <a:r>
              <a:rPr lang="nl-NL" sz="2400" dirty="0" smtClean="0"/>
              <a:t>40.000 / 4 = 10.000</a:t>
            </a:r>
          </a:p>
          <a:p>
            <a:pPr marL="0" indent="0">
              <a:buFont typeface="Arial" pitchFamily="34" charset="0"/>
              <a:buNone/>
            </a:pPr>
            <a:endParaRPr lang="nl-NL" sz="2400" dirty="0" smtClean="0"/>
          </a:p>
          <a:p>
            <a:pPr marL="0" indent="0">
              <a:buFont typeface="Arial" pitchFamily="34" charset="0"/>
              <a:buNone/>
            </a:pPr>
            <a:endParaRPr lang="nl-NL" sz="2400" dirty="0" smtClean="0"/>
          </a:p>
          <a:p>
            <a:pPr marL="0" indent="0">
              <a:buFont typeface="Arial" pitchFamily="34" charset="0"/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00760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11.4 Aanschaf inventaris</a:t>
            </a:r>
            <a:endParaRPr lang="nl-NL" dirty="0"/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354360" y="1417639"/>
            <a:ext cx="8435280" cy="14352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>
                <a:solidFill>
                  <a:srgbClr val="FF0000"/>
                </a:solidFill>
              </a:rPr>
              <a:t>a. Jaarlijkse afschrijving inventaris (Kever)</a:t>
            </a:r>
            <a:endParaRPr lang="nl-NL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sz="2400" dirty="0" smtClean="0"/>
              <a:t>440 Afschrijvingskosten	2.400</a:t>
            </a:r>
          </a:p>
          <a:p>
            <a:pPr marL="0" indent="0">
              <a:buNone/>
            </a:pPr>
            <a:r>
              <a:rPr lang="nl-NL" sz="2400" dirty="0" smtClean="0"/>
              <a:t>Aan 020 Inventaris			2.400</a:t>
            </a:r>
            <a:endParaRPr lang="nl-NL" sz="2400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320891" y="3212976"/>
            <a:ext cx="8435280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400" dirty="0">
                <a:solidFill>
                  <a:srgbClr val="FF0000"/>
                </a:solidFill>
              </a:rPr>
              <a:t>b</a:t>
            </a:r>
            <a:r>
              <a:rPr lang="nl-NL" sz="2400" dirty="0" smtClean="0">
                <a:solidFill>
                  <a:srgbClr val="FF0000"/>
                </a:solidFill>
              </a:rPr>
              <a:t>. Berekening maandelijkse afschrijving</a:t>
            </a:r>
          </a:p>
          <a:p>
            <a:pPr marL="0" indent="0">
              <a:buNone/>
            </a:pPr>
            <a:r>
              <a:rPr lang="nl-NL" sz="2400" dirty="0" smtClean="0"/>
              <a:t>2.400 / 12 = 200</a:t>
            </a:r>
          </a:p>
          <a:p>
            <a:pPr marL="0" indent="0">
              <a:buFont typeface="Arial" pitchFamily="34" charset="0"/>
              <a:buNone/>
            </a:pPr>
            <a:endParaRPr lang="nl-NL" sz="2400" dirty="0" smtClean="0"/>
          </a:p>
          <a:p>
            <a:pPr marL="0" indent="0">
              <a:buFont typeface="Arial" pitchFamily="34" charset="0"/>
              <a:buNone/>
            </a:pPr>
            <a:endParaRPr lang="nl-NL" sz="2400" dirty="0" smtClean="0"/>
          </a:p>
          <a:p>
            <a:pPr marL="0" indent="0">
              <a:buFont typeface="Arial" pitchFamily="34" charset="0"/>
              <a:buNone/>
            </a:pPr>
            <a:endParaRPr lang="nl-NL" dirty="0"/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320891" y="4581127"/>
            <a:ext cx="8435280" cy="1921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400" dirty="0" smtClean="0">
                <a:solidFill>
                  <a:srgbClr val="FF0000"/>
                </a:solidFill>
              </a:rPr>
              <a:t>c. Maandelijkse afschrijving inventaris (Kever)</a:t>
            </a:r>
          </a:p>
          <a:p>
            <a:pPr marL="0" indent="0">
              <a:buFont typeface="Arial" pitchFamily="34" charset="0"/>
              <a:buNone/>
            </a:pPr>
            <a:r>
              <a:rPr lang="nl-NL" sz="2400" dirty="0" smtClean="0"/>
              <a:t>440 Afschrijvingskosten	     200</a:t>
            </a:r>
          </a:p>
          <a:p>
            <a:pPr marL="0" indent="0">
              <a:buFont typeface="Arial" pitchFamily="34" charset="0"/>
              <a:buNone/>
            </a:pPr>
            <a:r>
              <a:rPr lang="nl-NL" sz="2400" dirty="0" smtClean="0"/>
              <a:t>Aan 020 Inventaris			      200</a:t>
            </a:r>
          </a:p>
          <a:p>
            <a:pPr marL="0" indent="0">
              <a:buFont typeface="Arial" pitchFamily="34" charset="0"/>
              <a:buNone/>
            </a:pPr>
            <a:endParaRPr lang="nl-NL" sz="2400" dirty="0" smtClean="0"/>
          </a:p>
          <a:p>
            <a:pPr marL="0" indent="0">
              <a:buFont typeface="Arial" pitchFamily="34" charset="0"/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104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4908" y="143812"/>
            <a:ext cx="8229600" cy="1143000"/>
          </a:xfrm>
        </p:spPr>
        <p:txBody>
          <a:bodyPr/>
          <a:lstStyle/>
          <a:p>
            <a:r>
              <a:rPr lang="nl-NL" dirty="0" smtClean="0"/>
              <a:t>11.5 Aanschaf machine</a:t>
            </a:r>
            <a:endParaRPr lang="nl-NL" dirty="0"/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262068" y="1124744"/>
            <a:ext cx="8435280" cy="5733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>
                <a:solidFill>
                  <a:srgbClr val="FF0000"/>
                </a:solidFill>
              </a:rPr>
              <a:t>a. Afschrijving machine</a:t>
            </a:r>
            <a:endParaRPr lang="nl-NL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sz="2400" dirty="0" smtClean="0"/>
              <a:t>Af te schrijven aan het einde van het jaar 60.000/2 = 30.000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 smtClean="0">
                <a:solidFill>
                  <a:srgbClr val="FF0000"/>
                </a:solidFill>
              </a:rPr>
              <a:t>b. Journaalpost afschrijving jaar 1</a:t>
            </a:r>
          </a:p>
          <a:p>
            <a:pPr marL="0" indent="0">
              <a:buNone/>
            </a:pPr>
            <a:r>
              <a:rPr lang="nl-NL" sz="2400" dirty="0" smtClean="0"/>
              <a:t>440 Afschrijvingskosten	30.000</a:t>
            </a:r>
          </a:p>
          <a:p>
            <a:pPr marL="0" indent="0">
              <a:buNone/>
            </a:pPr>
            <a:r>
              <a:rPr lang="nl-NL" sz="2400" dirty="0" smtClean="0"/>
              <a:t>Aan 010 Machines				30.000</a:t>
            </a:r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r>
              <a:rPr lang="nl-NL" sz="2400" dirty="0" smtClean="0">
                <a:solidFill>
                  <a:srgbClr val="FF0000"/>
                </a:solidFill>
              </a:rPr>
              <a:t>c. Maandelijks af te schrijven</a:t>
            </a:r>
          </a:p>
          <a:p>
            <a:pPr marL="0" indent="0">
              <a:buNone/>
            </a:pPr>
            <a:r>
              <a:rPr lang="nl-NL" sz="2400" dirty="0" smtClean="0"/>
              <a:t>Maandelijks af te schrijven 60.000 / 12 = 5.000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 smtClean="0">
                <a:solidFill>
                  <a:srgbClr val="FF0000"/>
                </a:solidFill>
              </a:rPr>
              <a:t>d. Journaalpost afschrijving eind juli</a:t>
            </a:r>
          </a:p>
          <a:p>
            <a:pPr marL="0" indent="0">
              <a:buNone/>
            </a:pPr>
            <a:r>
              <a:rPr lang="nl-NL" sz="2400" dirty="0" smtClean="0"/>
              <a:t>440 Afschrijvingskosten	 5.000</a:t>
            </a:r>
          </a:p>
          <a:p>
            <a:pPr marL="0" indent="0">
              <a:buNone/>
            </a:pPr>
            <a:r>
              <a:rPr lang="nl-NL" sz="2400" dirty="0" smtClean="0"/>
              <a:t>Aan 010 Machines				 5.000</a:t>
            </a:r>
            <a:endParaRPr lang="nl-NL" sz="2400" dirty="0"/>
          </a:p>
          <a:p>
            <a:pPr marL="0" indent="0">
              <a:buNone/>
            </a:pPr>
            <a:endParaRPr lang="nl-NL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endParaRPr lang="nl-NL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9988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11.5 Aanschaf machine</a:t>
            </a:r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262068" y="1124743"/>
            <a:ext cx="8435280" cy="55446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>
                <a:solidFill>
                  <a:srgbClr val="FF0000"/>
                </a:solidFill>
              </a:rPr>
              <a:t>e. Boekwaarde eind 2016</a:t>
            </a:r>
            <a:endParaRPr lang="nl-NL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r>
              <a:rPr lang="nl-NL" sz="2400" dirty="0" smtClean="0"/>
              <a:t>Aanschafwaarde 1 juli 2015	260.000</a:t>
            </a:r>
          </a:p>
          <a:p>
            <a:pPr marL="0" indent="0">
              <a:buNone/>
            </a:pPr>
            <a:r>
              <a:rPr lang="nl-NL" sz="2400" u="sng" dirty="0" smtClean="0"/>
              <a:t>Afschrijving	2015		  30.000 -</a:t>
            </a:r>
          </a:p>
          <a:p>
            <a:pPr marL="0" indent="0">
              <a:buNone/>
            </a:pPr>
            <a:r>
              <a:rPr lang="nl-NL" sz="2400" dirty="0" smtClean="0"/>
              <a:t>Boekwaarde 31/12 – 1/1	230.000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 smtClean="0">
                <a:solidFill>
                  <a:srgbClr val="FF0000"/>
                </a:solidFill>
              </a:rPr>
              <a:t>b. Bedrag GBR </a:t>
            </a:r>
            <a:r>
              <a:rPr lang="nl-NL" sz="2400" smtClean="0">
                <a:solidFill>
                  <a:srgbClr val="FF0000"/>
                </a:solidFill>
              </a:rPr>
              <a:t>010 Machines op </a:t>
            </a:r>
            <a:r>
              <a:rPr lang="nl-NL" sz="2400" dirty="0" smtClean="0">
                <a:solidFill>
                  <a:srgbClr val="FF0000"/>
                </a:solidFill>
              </a:rPr>
              <a:t>1 maart 2016</a:t>
            </a:r>
          </a:p>
          <a:p>
            <a:pPr marL="0" indent="0">
              <a:buNone/>
            </a:pPr>
            <a:r>
              <a:rPr lang="nl-NL" sz="2400" dirty="0"/>
              <a:t>Boekwaarde 31/12 – 1/1	230.000</a:t>
            </a:r>
          </a:p>
          <a:p>
            <a:pPr marL="0" indent="0">
              <a:buNone/>
            </a:pPr>
            <a:r>
              <a:rPr lang="nl-NL" sz="2400" dirty="0" smtClean="0"/>
              <a:t>Afschrijving jan 	5.000</a:t>
            </a:r>
          </a:p>
          <a:p>
            <a:pPr marL="0" indent="0">
              <a:buNone/>
            </a:pPr>
            <a:r>
              <a:rPr lang="nl-NL" sz="2400" dirty="0" smtClean="0"/>
              <a:t>Afschrijving feb	5.000</a:t>
            </a:r>
          </a:p>
          <a:p>
            <a:pPr marL="0" indent="0">
              <a:buNone/>
            </a:pPr>
            <a:r>
              <a:rPr lang="nl-NL" sz="2400" dirty="0"/>
              <a:t>	</a:t>
            </a:r>
            <a:r>
              <a:rPr lang="nl-NL" sz="2400" dirty="0" smtClean="0"/>
              <a:t>			</a:t>
            </a:r>
            <a:r>
              <a:rPr lang="nl-NL" sz="2400" u="sng" dirty="0" smtClean="0"/>
              <a:t>  10.000 -</a:t>
            </a:r>
            <a:endParaRPr lang="nl-NL" sz="2400" u="sng" dirty="0" smtClean="0"/>
          </a:p>
          <a:p>
            <a:pPr marL="0" indent="0">
              <a:buNone/>
            </a:pPr>
            <a:r>
              <a:rPr lang="nl-NL" sz="2400" dirty="0" smtClean="0"/>
              <a:t>Boekwaarde 1 maart		220.000</a:t>
            </a:r>
            <a:endParaRPr lang="nl-NL" sz="2400" dirty="0"/>
          </a:p>
          <a:p>
            <a:pPr marL="0" indent="0">
              <a:buNone/>
            </a:pPr>
            <a:endParaRPr lang="nl-NL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endParaRPr lang="nl-NL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6998711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157</Words>
  <Application>Microsoft Office PowerPoint</Application>
  <PresentationFormat>Diavoorstelling (4:3)</PresentationFormat>
  <Paragraphs>103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Calibri</vt:lpstr>
      <vt:lpstr>Kantoorthema</vt:lpstr>
      <vt:lpstr>11.1 Aanschaf vrachtauto</vt:lpstr>
      <vt:lpstr>11.2 Aanschaf machine</vt:lpstr>
      <vt:lpstr>11.2 Aanschaf machine</vt:lpstr>
      <vt:lpstr>11.3 Aanschaf inpakmachine</vt:lpstr>
      <vt:lpstr>11.4 Aanschaf inventaris</vt:lpstr>
      <vt:lpstr>11.5 Aanschaf machine</vt:lpstr>
      <vt:lpstr>11.5 Aanschaf machine</vt:lpstr>
    </vt:vector>
  </TitlesOfParts>
  <Company>ROC van Twente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hej01</dc:creator>
  <cp:lastModifiedBy>Jan Willem Heuten</cp:lastModifiedBy>
  <cp:revision>48</cp:revision>
  <dcterms:created xsi:type="dcterms:W3CDTF">2014-02-07T14:44:05Z</dcterms:created>
  <dcterms:modified xsi:type="dcterms:W3CDTF">2015-11-10T09:19:41Z</dcterms:modified>
</cp:coreProperties>
</file>